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0" r:id="rId4"/>
    <p:sldId id="341" r:id="rId5"/>
    <p:sldId id="348" r:id="rId6"/>
    <p:sldId id="343" r:id="rId7"/>
    <p:sldId id="345" r:id="rId8"/>
    <p:sldId id="349" r:id="rId9"/>
    <p:sldId id="347" r:id="rId10"/>
    <p:sldId id="338" r:id="rId11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7"/>
            <p14:sldId id="258"/>
            <p14:sldId id="260"/>
            <p14:sldId id="341"/>
            <p14:sldId id="348"/>
            <p14:sldId id="343"/>
          </p14:sldIdLst>
        </p14:section>
        <p14:section name="Материалы" id="{0F84D0DE-CEB1-417E-B269-8B3EB04B5FA6}">
          <p14:sldIdLst>
            <p14:sldId id="345"/>
            <p14:sldId id="349"/>
            <p14:sldId id="34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C800"/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2" y="96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atellite_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Распределение спутников по объему переданных данных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satellite_stats!$J$1:$J$13</c:f>
              <c:numCache>
                <c:formatCode>0</c:formatCode>
                <c:ptCount val="13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  <c:pt idx="7">
                  <c:v>8000</c:v>
                </c:pt>
                <c:pt idx="8">
                  <c:v>9000</c:v>
                </c:pt>
                <c:pt idx="9">
                  <c:v>10000</c:v>
                </c:pt>
                <c:pt idx="10">
                  <c:v>11000</c:v>
                </c:pt>
                <c:pt idx="11">
                  <c:v>12000</c:v>
                </c:pt>
              </c:numCache>
            </c:numRef>
          </c:cat>
          <c:val>
            <c:numRef>
              <c:f>satellite_stats!$K$1:$K$12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150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10</c:v>
                </c:pt>
                <c:pt idx="7">
                  <c:v>7</c:v>
                </c:pt>
                <c:pt idx="8">
                  <c:v>13</c:v>
                </c:pt>
                <c:pt idx="9">
                  <c:v>8</c:v>
                </c:pt>
                <c:pt idx="10">
                  <c:v>12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37"/>
        <c:axId val="409254864"/>
        <c:axId val="409257216"/>
      </c:barChart>
      <c:catAx>
        <c:axId val="4092548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9257216"/>
        <c:crosses val="autoZero"/>
        <c:auto val="1"/>
        <c:lblAlgn val="ctr"/>
        <c:lblOffset val="100"/>
        <c:noMultiLvlLbl val="0"/>
      </c:catAx>
      <c:valAx>
        <c:axId val="40925721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925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xmlns="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xmlns="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xmlns="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xmlns="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xmlns="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xmlns="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xmlns="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xmlns="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xmlns="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xmlns="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xmlns="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xmlns="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xmlns="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xmlns="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xmlns="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xmlns="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xmlns="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xmlns="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xmlns="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xmlns="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xmlns="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xmlns="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xmlns="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xmlns="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xmlns="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xmlns="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xmlns="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xmlns="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xmlns="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xmlns="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xmlns="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xmlns="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xmlns="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xmlns="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xmlns="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xmlns="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xmlns="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xmlns="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xmlns="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xmlns="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xmlns="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xmlns="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xmlns="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xmlns="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xmlns="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xmlns="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xmlns="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xmlns="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xmlns="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xmlns="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xmlns="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xmlns="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xmlns="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xmlns="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xmlns="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xmlns="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xmlns="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xmlns="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xmlns="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xmlns="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xmlns="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xmlns="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xmlns="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xmlns="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xmlns="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xmlns="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xmlns="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xmlns="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xmlns="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xmlns="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xmlns="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xmlns="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xmlns="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xmlns="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xmlns="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xmlns="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xmlns="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xmlns="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xmlns="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xmlns="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xmlns="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xmlns="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xmlns="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xmlns="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xmlns="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xmlns="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xmlns="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xmlns="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xmlns="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xmlns="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xmlns="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xmlns="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xmlns="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xmlns="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xmlns="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xmlns="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xmlns="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xmlns="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xmlns="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xmlns="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xmlns="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xmlns="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xmlns="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xmlns="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xmlns="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xmlns="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xmlns="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xmlns="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xmlns="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xmlns="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xmlns="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xmlns="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xmlns="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xmlns="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xmlns="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xmlns="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xmlns="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xmlns="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xmlns="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xmlns="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xmlns="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xmlns="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xmlns="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xmlns="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xmlns="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xmlns="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xmlns="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xmlns="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xmlns="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xmlns="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xmlns="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xmlns="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xmlns="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xmlns="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xmlns="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xmlns="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xmlns="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xmlns="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xmlns="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xmlns="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xmlns="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xmlns="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xmlns="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xmlns="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xmlns="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xmlns="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xmlns="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xmlns="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xmlns="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xmlns="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xmlns="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xmlns="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xmlns="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xmlns="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xmlns="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xmlns="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xmlns="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xmlns="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xmlns="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xmlns="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xmlns="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xmlns="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xmlns="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xmlns="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xmlns="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xmlns="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xmlns="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xmlns="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xmlns="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xmlns="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xmlns="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xmlns="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xmlns="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xmlns="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xmlns="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xmlns="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xmlns="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xmlns="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xmlns="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xmlns="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xmlns="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xmlns="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xmlns="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xmlns="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xmlns="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xmlns="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xmlns="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xmlns="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xmlns="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xmlns="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xmlns="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xmlns="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xmlns="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xmlns="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xmlns="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xmlns="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10.06.2023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xmlns="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xmlns="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xmlns="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xmlns="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xmlns="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xmlns="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xmlns="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xmlns="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10.06.2023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xmlns="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xmlns="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xmlns="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xmlns="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xmlns="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xmlns="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xmlns="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xmlns="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10.06.2023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xmlns="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xmlns="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xmlns="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xmlns="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xmlns="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10.06.2023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xmlns="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xmlns="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xmlns="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xmlns="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xmlns="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xmlns="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xmlns="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xmlns="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xmlns="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xmlns="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xmlns="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xmlns="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xmlns="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xmlns="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10.06.2023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xmlns="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xmlns="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xmlns="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xmlns="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xmlns="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xmlns="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xmlns="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xmlns="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xmlns="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xmlns="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xmlns="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xmlns="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xmlns="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xmlns="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xmlns="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xmlns="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xmlns="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xmlns="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xmlns="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xmlns="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xmlns="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xmlns="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xmlns="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xmlns="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xmlns="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xmlns="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12</a:t>
            </a:r>
            <a:r>
              <a:rPr lang="ru-RU" dirty="0"/>
              <a:t>. </a:t>
            </a:r>
            <a:r>
              <a:rPr lang="ru-RU" dirty="0" smtClean="0"/>
              <a:t>Сервис планирования передачи данных</a:t>
            </a:r>
          </a:p>
          <a:p>
            <a:r>
              <a:rPr lang="ru-RU" dirty="0" smtClean="0"/>
              <a:t>от космических аппаратов на земные станции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D0C7BBF-C85D-4BEF-8C56-CBAE1D12C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1" y="3182453"/>
            <a:ext cx="1694313" cy="541641"/>
          </a:xfrm>
          <a:prstGeom prst="rect">
            <a:avLst/>
          </a:prstGeo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xmlns="" id="{277933ED-5999-45CA-B109-E2C7D212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047" y="3223848"/>
            <a:ext cx="6599103" cy="376138"/>
          </a:xfrm>
        </p:spPr>
        <p:txBody>
          <a:bodyPr/>
          <a:lstStyle/>
          <a:p>
            <a:pPr algn="ctr"/>
            <a:r>
              <a:rPr lang="ru-RU" sz="3600" dirty="0" smtClean="0"/>
              <a:t>СПАСИБО ЗА ВНИМАНИЕ</a:t>
            </a:r>
            <a:endParaRPr lang="ru-RU" sz="3600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xmlns="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2" name="Рисунок 21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pic>
        <p:nvPicPr>
          <p:cNvPr id="23" name="Рисунок 22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Uniorb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Альберт</a:t>
            </a:r>
          </a:p>
          <a:p>
            <a:r>
              <a:rPr lang="ru-RU" dirty="0" smtClean="0"/>
              <a:t>Шайхутдинов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 smtClean="0"/>
              <a:t>Капитан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chivelazur</a:t>
            </a:r>
            <a:endParaRPr lang="ru-RU" dirty="0"/>
          </a:p>
          <a:p>
            <a:r>
              <a:rPr lang="en-US" dirty="0" smtClean="0"/>
              <a:t>+7</a:t>
            </a:r>
            <a:r>
              <a:rPr lang="ru-RU" dirty="0" smtClean="0"/>
              <a:t> </a:t>
            </a:r>
            <a:r>
              <a:rPr lang="en-US" dirty="0" smtClean="0"/>
              <a:t>985</a:t>
            </a:r>
            <a:r>
              <a:rPr lang="ru-RU" dirty="0" smtClean="0"/>
              <a:t> 4</a:t>
            </a:r>
            <a:r>
              <a:rPr lang="en-US" dirty="0" smtClean="0"/>
              <a:t>66</a:t>
            </a:r>
            <a:r>
              <a:rPr lang="ru-RU" dirty="0" smtClean="0"/>
              <a:t> </a:t>
            </a:r>
            <a:r>
              <a:rPr lang="en-US" dirty="0" smtClean="0"/>
              <a:t>5805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 smtClean="0"/>
              <a:t>Елена</a:t>
            </a:r>
          </a:p>
          <a:p>
            <a:r>
              <a:rPr lang="ru-RU" dirty="0" smtClean="0"/>
              <a:t>Красулина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 smtClean="0"/>
              <a:t>Поддержка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 smtClean="0"/>
              <a:t>positivecatcher</a:t>
            </a:r>
            <a:endParaRPr lang="ru-RU" dirty="0"/>
          </a:p>
          <a:p>
            <a:r>
              <a:rPr lang="ru-RU" dirty="0"/>
              <a:t>+7 981 806 2481</a:t>
            </a:r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 smtClean="0"/>
              <a:t>Владислав</a:t>
            </a:r>
            <a:endParaRPr lang="ru-RU" dirty="0"/>
          </a:p>
          <a:p>
            <a:r>
              <a:rPr lang="ru-RU" dirty="0" smtClean="0"/>
              <a:t>Мещеряков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xmlns="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  <a:p>
            <a:r>
              <a:rPr lang="en-US" sz="1200" dirty="0"/>
              <a:t>@</a:t>
            </a:r>
            <a:r>
              <a:rPr lang="en-US" sz="1200" dirty="0" err="1" smtClean="0"/>
              <a:t>vladmeshcheryakov</a:t>
            </a:r>
            <a:endParaRPr lang="ru-RU" sz="1200" dirty="0"/>
          </a:p>
          <a:p>
            <a:r>
              <a:rPr lang="ru-RU" dirty="0"/>
              <a:t>+7 911 836 4495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Общая идея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5430" y="4385328"/>
            <a:ext cx="10987636" cy="600866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 smtClean="0"/>
              <a:t>Событие </a:t>
            </a:r>
            <a:r>
              <a:rPr lang="ru-RU" dirty="0"/>
              <a:t>- это фиксация некоторого </a:t>
            </a:r>
            <a:r>
              <a:rPr lang="ru-RU" dirty="0" smtClean="0"/>
              <a:t>факта. Входные данные преобразуются в последовательность событий, упорядоченных по времени.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dirty="0" smtClean="0"/>
              <a:t>Вся обработка происходит дискретно по событиям. На каждом событии нужно актуализировать данные и можно разветвить сценарий.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1061541" y="5224203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4" y="1278335"/>
            <a:ext cx="6210300" cy="29432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163550" y="1561998"/>
            <a:ext cx="46934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Вход </a:t>
            </a:r>
            <a:r>
              <a:rPr lang="ru-RU" dirty="0">
                <a:solidFill>
                  <a:schemeClr val="bg1"/>
                </a:solidFill>
              </a:rPr>
              <a:t>спутника S на территорию </a:t>
            </a:r>
            <a:r>
              <a:rPr lang="ru-RU" dirty="0" smtClean="0">
                <a:solidFill>
                  <a:schemeClr val="bg1"/>
                </a:solidFill>
              </a:rPr>
              <a:t>России.</a:t>
            </a: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Выход </a:t>
            </a:r>
            <a:r>
              <a:rPr lang="ru-RU" dirty="0">
                <a:solidFill>
                  <a:schemeClr val="bg1"/>
                </a:solidFill>
              </a:rPr>
              <a:t>спутника S с территории </a:t>
            </a:r>
            <a:r>
              <a:rPr lang="ru-RU" dirty="0" smtClean="0">
                <a:solidFill>
                  <a:schemeClr val="bg1"/>
                </a:solidFill>
              </a:rPr>
              <a:t>России.</a:t>
            </a: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Вход </a:t>
            </a:r>
            <a:r>
              <a:rPr lang="ru-RU" dirty="0">
                <a:solidFill>
                  <a:schemeClr val="bg1"/>
                </a:solidFill>
              </a:rPr>
              <a:t>спутника S в зону видимости станции </a:t>
            </a:r>
            <a:r>
              <a:rPr lang="ru-RU" dirty="0" smtClean="0">
                <a:solidFill>
                  <a:schemeClr val="bg1"/>
                </a:solidFill>
              </a:rPr>
              <a:t>T.</a:t>
            </a: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Выход </a:t>
            </a:r>
            <a:r>
              <a:rPr lang="ru-RU" dirty="0">
                <a:solidFill>
                  <a:schemeClr val="bg1"/>
                </a:solidFill>
              </a:rPr>
              <a:t>спутника S из зоны видимости станции T.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2359696" y="5224202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3618060" y="5224202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4876424" y="5224201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174579" y="5224201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6"/>
            <a:endCxn id="13" idx="2"/>
          </p:cNvCxnSpPr>
          <p:nvPr/>
        </p:nvCxnSpPr>
        <p:spPr>
          <a:xfrm flipV="1">
            <a:off x="1421176" y="5404020"/>
            <a:ext cx="938520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13" idx="6"/>
            <a:endCxn id="15" idx="2"/>
          </p:cNvCxnSpPr>
          <p:nvPr/>
        </p:nvCxnSpPr>
        <p:spPr>
          <a:xfrm>
            <a:off x="2719331" y="5404020"/>
            <a:ext cx="8987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5" idx="6"/>
            <a:endCxn id="16" idx="2"/>
          </p:cNvCxnSpPr>
          <p:nvPr/>
        </p:nvCxnSpPr>
        <p:spPr>
          <a:xfrm flipV="1">
            <a:off x="3977695" y="5404019"/>
            <a:ext cx="898729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5" idx="5"/>
            <a:endCxn id="29" idx="1"/>
          </p:cNvCxnSpPr>
          <p:nvPr/>
        </p:nvCxnSpPr>
        <p:spPr>
          <a:xfrm>
            <a:off x="3925028" y="5531170"/>
            <a:ext cx="1004063" cy="8833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4876424" y="6361847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 стрелкой 31"/>
          <p:cNvCxnSpPr>
            <a:stCxn id="16" idx="6"/>
            <a:endCxn id="17" idx="2"/>
          </p:cNvCxnSpPr>
          <p:nvPr/>
        </p:nvCxnSpPr>
        <p:spPr>
          <a:xfrm>
            <a:off x="5236059" y="5404019"/>
            <a:ext cx="9385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7472734" y="5224201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8770889" y="5224200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10029253" y="5224200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 стрелкой 37"/>
          <p:cNvCxnSpPr>
            <a:stCxn id="35" idx="6"/>
            <a:endCxn id="36" idx="2"/>
          </p:cNvCxnSpPr>
          <p:nvPr/>
        </p:nvCxnSpPr>
        <p:spPr>
          <a:xfrm flipV="1">
            <a:off x="7832369" y="5404018"/>
            <a:ext cx="938520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36" idx="6"/>
            <a:endCxn id="37" idx="2"/>
          </p:cNvCxnSpPr>
          <p:nvPr/>
        </p:nvCxnSpPr>
        <p:spPr>
          <a:xfrm>
            <a:off x="9130524" y="5404018"/>
            <a:ext cx="8987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17" idx="5"/>
            <a:endCxn id="48" idx="2"/>
          </p:cNvCxnSpPr>
          <p:nvPr/>
        </p:nvCxnSpPr>
        <p:spPr>
          <a:xfrm>
            <a:off x="6481547" y="5531169"/>
            <a:ext cx="1011347" cy="4655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17" idx="6"/>
            <a:endCxn id="35" idx="2"/>
          </p:cNvCxnSpPr>
          <p:nvPr/>
        </p:nvCxnSpPr>
        <p:spPr>
          <a:xfrm>
            <a:off x="6534214" y="5404019"/>
            <a:ext cx="9385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7492894" y="5816905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8791049" y="5816904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10049413" y="5816904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 стрелкой 50"/>
          <p:cNvCxnSpPr>
            <a:stCxn id="48" idx="6"/>
            <a:endCxn id="49" idx="2"/>
          </p:cNvCxnSpPr>
          <p:nvPr/>
        </p:nvCxnSpPr>
        <p:spPr>
          <a:xfrm flipV="1">
            <a:off x="7852529" y="5996722"/>
            <a:ext cx="938520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>
            <a:stCxn id="49" idx="6"/>
            <a:endCxn id="50" idx="2"/>
          </p:cNvCxnSpPr>
          <p:nvPr/>
        </p:nvCxnSpPr>
        <p:spPr>
          <a:xfrm>
            <a:off x="9150684" y="5996722"/>
            <a:ext cx="8987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вал 56"/>
          <p:cNvSpPr/>
          <p:nvPr/>
        </p:nvSpPr>
        <p:spPr>
          <a:xfrm>
            <a:off x="6195664" y="6361848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7503899" y="6361848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/>
          <p:cNvSpPr/>
          <p:nvPr/>
        </p:nvSpPr>
        <p:spPr>
          <a:xfrm>
            <a:off x="8802054" y="6361847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10060418" y="6361847"/>
            <a:ext cx="359635" cy="359635"/>
          </a:xfrm>
          <a:prstGeom prst="ellipse">
            <a:avLst/>
          </a:prstGeom>
          <a:solidFill>
            <a:srgbClr val="E3C8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1" name="Прямая со стрелкой 60"/>
          <p:cNvCxnSpPr>
            <a:stCxn id="58" idx="6"/>
            <a:endCxn id="59" idx="2"/>
          </p:cNvCxnSpPr>
          <p:nvPr/>
        </p:nvCxnSpPr>
        <p:spPr>
          <a:xfrm flipV="1">
            <a:off x="7863534" y="6541665"/>
            <a:ext cx="938520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>
            <a:stCxn id="59" idx="6"/>
            <a:endCxn id="60" idx="2"/>
          </p:cNvCxnSpPr>
          <p:nvPr/>
        </p:nvCxnSpPr>
        <p:spPr>
          <a:xfrm>
            <a:off x="9161689" y="6541665"/>
            <a:ext cx="8987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stCxn id="57" idx="6"/>
            <a:endCxn id="58" idx="2"/>
          </p:cNvCxnSpPr>
          <p:nvPr/>
        </p:nvCxnSpPr>
        <p:spPr>
          <a:xfrm>
            <a:off x="6555299" y="6541666"/>
            <a:ext cx="9486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stCxn id="29" idx="6"/>
            <a:endCxn id="57" idx="2"/>
          </p:cNvCxnSpPr>
          <p:nvPr/>
        </p:nvCxnSpPr>
        <p:spPr>
          <a:xfrm>
            <a:off x="5236059" y="6541665"/>
            <a:ext cx="959605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Стратегия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6416" y="5072609"/>
            <a:ext cx="9705859" cy="1200329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</a:rPr>
              <a:t>Стратегия отвечает на вопрос: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</a:rPr>
              <a:t>С какого спутника станция должна </a:t>
            </a:r>
            <a:r>
              <a:rPr lang="ru-RU" dirty="0" smtClean="0">
                <a:solidFill>
                  <a:srgbClr val="FFFFFF"/>
                </a:solidFill>
                <a:latin typeface="Helvetica" panose="020B0604020202020204" pitchFamily="34" charset="0"/>
              </a:rPr>
              <a:t>начинать скачивать данные, когда меняется набор спутников в зоне ее видимости?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261661"/>
            <a:ext cx="8972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стратегии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1118" y="1139392"/>
            <a:ext cx="11068659" cy="52169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 smtClean="0"/>
              <a:t>Стратегия 1 </a:t>
            </a:r>
            <a:r>
              <a:rPr lang="ru-RU" sz="1600" dirty="0" smtClean="0"/>
              <a:t>(очевидная)</a:t>
            </a:r>
            <a:endParaRPr lang="ru-RU" sz="1600" dirty="0"/>
          </a:p>
          <a:p>
            <a:pPr marL="0" indent="0">
              <a:buNone/>
            </a:pPr>
            <a:r>
              <a:rPr lang="ru-RU" sz="1600" dirty="0" smtClean="0"/>
              <a:t>Станция </a:t>
            </a:r>
            <a:r>
              <a:rPr lang="ru-RU" sz="1600" dirty="0"/>
              <a:t>скачивает данные со спутника с максимально заполненной бортовой </a:t>
            </a:r>
            <a:r>
              <a:rPr lang="ru-RU" sz="1600" dirty="0" smtClean="0"/>
              <a:t>памятью (практически значит поддерживать минимальный уровень среднего заполнения бортовой памяти).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800" b="1" dirty="0" smtClean="0"/>
              <a:t>Стратегия 2 </a:t>
            </a:r>
            <a:r>
              <a:rPr lang="ru-RU" sz="1600" dirty="0" smtClean="0"/>
              <a:t>(наивная)</a:t>
            </a:r>
            <a:endParaRPr lang="ru-RU" sz="1600" b="1" dirty="0"/>
          </a:p>
          <a:p>
            <a:pPr marL="0" indent="0">
              <a:buNone/>
            </a:pPr>
            <a:r>
              <a:rPr lang="ru-RU" sz="1600" dirty="0" smtClean="0"/>
              <a:t>Станция </a:t>
            </a:r>
            <a:r>
              <a:rPr lang="ru-RU" sz="1600" dirty="0"/>
              <a:t>скачивает данные со спутника, который может передавать данные с наибольшей скоростью (приоритет Киноспутникам). При равных скоростях передачи приоритет отдается спутнику с максимально заполненной бортовой памятью</a:t>
            </a:r>
            <a:r>
              <a:rPr lang="ru-RU" sz="1600" dirty="0" smtClean="0"/>
              <a:t>.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800" b="1" dirty="0" smtClean="0"/>
              <a:t>Стратегия 3 </a:t>
            </a:r>
            <a:r>
              <a:rPr lang="ru-RU" sz="1600" dirty="0" smtClean="0"/>
              <a:t>(отладочная)</a:t>
            </a:r>
            <a:endParaRPr lang="ru-RU" sz="1600" dirty="0"/>
          </a:p>
          <a:p>
            <a:pPr marL="0" indent="0">
              <a:buNone/>
            </a:pPr>
            <a:r>
              <a:rPr lang="ru-RU" sz="1600" dirty="0" smtClean="0"/>
              <a:t>Станция </a:t>
            </a:r>
            <a:r>
              <a:rPr lang="ru-RU" sz="1600" dirty="0"/>
              <a:t>не скачивает никаких данных. Используется для отладки решения</a:t>
            </a:r>
            <a:r>
              <a:rPr lang="ru-RU" sz="1600" dirty="0" smtClean="0"/>
              <a:t>.</a:t>
            </a:r>
          </a:p>
          <a:p>
            <a:pPr marL="0" indent="0">
              <a:buNone/>
            </a:pPr>
            <a:endParaRPr lang="ru-RU" sz="1600" dirty="0" smtClean="0"/>
          </a:p>
          <a:p>
            <a:pPr marL="0" indent="0">
              <a:buNone/>
            </a:pPr>
            <a:r>
              <a:rPr lang="ru-RU" sz="1800" b="1" dirty="0" smtClean="0"/>
              <a:t>Стратегия 4 </a:t>
            </a:r>
            <a:r>
              <a:rPr lang="ru-RU" sz="1600" dirty="0" smtClean="0"/>
              <a:t>(лучшая)</a:t>
            </a:r>
          </a:p>
          <a:p>
            <a:pPr marL="0" indent="0">
              <a:buNone/>
            </a:pPr>
            <a:r>
              <a:rPr lang="ru-RU" sz="1600" dirty="0" smtClean="0"/>
              <a:t>Станция скачивает данные с Киноспутников в первом приоритете, если объем бортовой памяти занят более чем на 19%. Если таких нет – берем спутник с максимально заполненным объемом данных.</a:t>
            </a:r>
          </a:p>
          <a:p>
            <a:pPr marL="0" indent="0">
              <a:buNone/>
            </a:pPr>
            <a:r>
              <a:rPr lang="ru-RU" sz="1600" dirty="0" smtClean="0"/>
              <a:t>Стратегия найдены обычным бинарным поиском по параметру заполнения бортовой памяти Киноспутников.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8832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4613" y="3845296"/>
            <a:ext cx="11158453" cy="26936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Стратегии 1 старается максимально уравнять объем занятой бортовой памяти, без учета скорости передачи данных. 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Стратегия 2 интересная тем, что если все время пытаться скачивать данные с Киноспутников, то не даем им заполнить бортовую память достаточно.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dirty="0" smtClean="0"/>
              <a:t>Стратегия </a:t>
            </a:r>
            <a:r>
              <a:rPr lang="ru-RU" dirty="0"/>
              <a:t>3 лишь показывает, что если не скачивать данные со спутников, то к 378 минуте появится первый спутник с переполненной бортовой памятью, а через двое суток </a:t>
            </a:r>
            <a:r>
              <a:rPr lang="ru-RU" dirty="0" smtClean="0"/>
              <a:t>уже </a:t>
            </a:r>
            <a:r>
              <a:rPr lang="ru-RU" dirty="0"/>
              <a:t>все спутники полностью исчерпают лимит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Стратегия 4 учитывает недостатки Стратегии 2, поэтому показывает лучший результат.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24918"/>
              </p:ext>
            </p:extLst>
          </p:nvPr>
        </p:nvGraphicFramePr>
        <p:xfrm>
          <a:off x="1178805" y="1105397"/>
          <a:ext cx="9606707" cy="257423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476319"/>
                <a:gridCol w="1782597"/>
                <a:gridCol w="1782597"/>
                <a:gridCol w="1782597"/>
                <a:gridCol w="1782597"/>
              </a:tblGrid>
              <a:tr h="49655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Показатель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Стратегия 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Стратегия 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Стратегия 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Стратегия 4</a:t>
                      </a:r>
                      <a:endParaRPr lang="ru-RU" dirty="0"/>
                    </a:p>
                  </a:txBody>
                  <a:tcPr anchor="ctr"/>
                </a:tc>
              </a:tr>
              <a:tr h="588038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Минут до первого переполненного спутника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3475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1921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378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1920</a:t>
                      </a:r>
                      <a:endParaRPr lang="ru-RU" dirty="0"/>
                    </a:p>
                  </a:txBody>
                  <a:tcPr anchor="ctr"/>
                </a:tc>
              </a:tr>
              <a:tr h="496550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Объем переданных на Землю</a:t>
                      </a:r>
                      <a:r>
                        <a:rPr lang="ru-RU" baseline="0" dirty="0" smtClean="0"/>
                        <a:t> данных, ГБ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683159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476219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807056</a:t>
                      </a:r>
                      <a:endParaRPr lang="ru-RU" dirty="0"/>
                    </a:p>
                  </a:txBody>
                  <a:tcPr anchor="ctr"/>
                </a:tc>
              </a:tr>
              <a:tr h="496550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Суммарный</a:t>
                      </a:r>
                      <a:r>
                        <a:rPr lang="ru-RU" baseline="0" dirty="0" smtClean="0"/>
                        <a:t> балл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686635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478141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378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808976</a:t>
                      </a:r>
                      <a:endParaRPr lang="ru-RU" dirty="0"/>
                    </a:p>
                  </a:txBody>
                  <a:tcPr anchor="ctr"/>
                </a:tc>
              </a:tr>
              <a:tr h="496550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Время работы алгоритма, с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1.313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1.382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0.866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1.459</a:t>
                      </a:r>
                      <a:endParaRPr lang="ru-RU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3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результатов </a:t>
            </a:r>
            <a:r>
              <a:rPr lang="ru-RU" dirty="0"/>
              <a:t>(</a:t>
            </a:r>
            <a:r>
              <a:rPr lang="ru-RU" dirty="0" smtClean="0"/>
              <a:t>Стратегия 4)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3849BF57-EB33-4692-98F6-8A1B9293CD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3104" y="4648532"/>
            <a:ext cx="10679016" cy="14878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 smtClean="0"/>
              <a:t>Суммарный </a:t>
            </a:r>
            <a:r>
              <a:rPr lang="ru-RU" sz="1800" dirty="0"/>
              <a:t>объем </a:t>
            </a:r>
            <a:r>
              <a:rPr lang="ru-RU" sz="1800" dirty="0" smtClean="0"/>
              <a:t>данных, </a:t>
            </a:r>
            <a:r>
              <a:rPr lang="ru-RU" sz="1800" dirty="0"/>
              <a:t>переданных на Землю: 807056</a:t>
            </a:r>
            <a:r>
              <a:rPr lang="ru-RU" sz="1800" dirty="0" smtClean="0"/>
              <a:t> </a:t>
            </a:r>
            <a:r>
              <a:rPr lang="en-US" sz="1800" dirty="0" smtClean="0"/>
              <a:t>GB</a:t>
            </a:r>
            <a:r>
              <a:rPr lang="ru-RU" sz="1800" dirty="0" smtClean="0"/>
              <a:t> (94% от практического максимума)</a:t>
            </a:r>
            <a:endParaRPr lang="en-US" sz="1800" dirty="0" smtClean="0"/>
          </a:p>
          <a:p>
            <a:pPr marL="0" indent="0">
              <a:buNone/>
            </a:pPr>
            <a:r>
              <a:rPr lang="ru-RU" sz="1800" dirty="0" smtClean="0"/>
              <a:t>Средний объем переданных данных одним спутником: 4035 </a:t>
            </a:r>
            <a:r>
              <a:rPr lang="en-US" sz="1800" dirty="0" smtClean="0"/>
              <a:t>GB</a:t>
            </a:r>
          </a:p>
          <a:p>
            <a:pPr marL="0" indent="0">
              <a:buNone/>
            </a:pPr>
            <a:r>
              <a:rPr lang="ru-RU" sz="1800" dirty="0" smtClean="0"/>
              <a:t>Минимальный объем переданных данных спутником:</a:t>
            </a:r>
            <a:r>
              <a:rPr lang="en-US" sz="1800" dirty="0" smtClean="0"/>
              <a:t> </a:t>
            </a:r>
            <a:r>
              <a:rPr lang="ru-RU" sz="1800" dirty="0" smtClean="0"/>
              <a:t>2292 </a:t>
            </a:r>
            <a:r>
              <a:rPr lang="en-US" sz="1800" dirty="0"/>
              <a:t>GB (KinoSat_110601</a:t>
            </a:r>
            <a:r>
              <a:rPr lang="ru-RU" sz="1800" dirty="0" smtClean="0"/>
              <a:t>, Зоркий</a:t>
            </a:r>
            <a:r>
              <a:rPr lang="en-US" sz="1800" dirty="0" smtClean="0"/>
              <a:t>)</a:t>
            </a:r>
            <a:endParaRPr lang="ru-RU" sz="1800" dirty="0" smtClean="0"/>
          </a:p>
          <a:p>
            <a:pPr marL="0" indent="0">
              <a:buNone/>
            </a:pPr>
            <a:r>
              <a:rPr lang="ru-RU" sz="1800" dirty="0" smtClean="0"/>
              <a:t>Максимальный </a:t>
            </a:r>
            <a:r>
              <a:rPr lang="ru-RU" sz="1800" dirty="0"/>
              <a:t>объем переданных данных </a:t>
            </a:r>
            <a:r>
              <a:rPr lang="ru-RU" sz="1800" dirty="0" smtClean="0"/>
              <a:t>спутником: 10659 </a:t>
            </a:r>
            <a:r>
              <a:rPr lang="en-US" sz="1800" dirty="0"/>
              <a:t>GB (KinoSat_110507, </a:t>
            </a:r>
            <a:r>
              <a:rPr lang="ru-RU" sz="1800" dirty="0" smtClean="0"/>
              <a:t>Киноспутник</a:t>
            </a:r>
            <a:r>
              <a:rPr lang="en-US" sz="1800" dirty="0" smtClean="0"/>
              <a:t>)</a:t>
            </a:r>
            <a:endParaRPr lang="ru-RU" sz="1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03104" y="985433"/>
            <a:ext cx="109104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Теоретический </a:t>
            </a:r>
            <a:r>
              <a:rPr lang="ru-RU" dirty="0">
                <a:solidFill>
                  <a:schemeClr val="bg1"/>
                </a:solidFill>
              </a:rPr>
              <a:t>максимум </a:t>
            </a:r>
            <a:r>
              <a:rPr lang="ru-RU" dirty="0" smtClean="0">
                <a:solidFill>
                  <a:schemeClr val="bg1"/>
                </a:solidFill>
              </a:rPr>
              <a:t>собранных спутниками данных, если пролетая над РФ в нужное время, спутник всегда ведет съемку: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22456</a:t>
            </a:r>
            <a:r>
              <a:rPr lang="en-US" dirty="0">
                <a:solidFill>
                  <a:schemeClr val="bg1"/>
                </a:solidFill>
              </a:rPr>
              <a:t>40 </a:t>
            </a:r>
            <a:r>
              <a:rPr lang="en-US" dirty="0" smtClean="0">
                <a:solidFill>
                  <a:schemeClr val="bg1"/>
                </a:solidFill>
              </a:rPr>
              <a:t>GB</a:t>
            </a:r>
            <a:endParaRPr lang="ru-RU" dirty="0" smtClean="0">
              <a:solidFill>
                <a:schemeClr val="bg1"/>
              </a:solidFill>
            </a:endParaRPr>
          </a:p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Теоретический максимум полученных на Земле данных, если все станции все время скачивают данные со скоростью передачи КиноСпутника: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14 </a:t>
            </a:r>
            <a:r>
              <a:rPr lang="ru-RU" dirty="0" smtClean="0">
                <a:solidFill>
                  <a:schemeClr val="bg1"/>
                </a:solidFill>
              </a:rPr>
              <a:t>станций * 13 полных суток * 86400 секунд * 0.125 </a:t>
            </a:r>
            <a:r>
              <a:rPr lang="en-US" dirty="0" smtClean="0">
                <a:solidFill>
                  <a:schemeClr val="bg1"/>
                </a:solidFill>
              </a:rPr>
              <a:t>GB/</a:t>
            </a:r>
            <a:r>
              <a:rPr lang="ru-RU" dirty="0" smtClean="0">
                <a:solidFill>
                  <a:schemeClr val="bg1"/>
                </a:solidFill>
              </a:rPr>
              <a:t>с = 1965600 </a:t>
            </a:r>
            <a:r>
              <a:rPr lang="en-US" dirty="0" smtClean="0">
                <a:solidFill>
                  <a:schemeClr val="bg1"/>
                </a:solidFill>
              </a:rPr>
              <a:t>GB</a:t>
            </a:r>
            <a:endParaRPr lang="ru-RU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Практический </a:t>
            </a:r>
            <a:r>
              <a:rPr lang="ru-RU" dirty="0">
                <a:solidFill>
                  <a:schemeClr val="bg1"/>
                </a:solidFill>
              </a:rPr>
              <a:t>максимум полученных на Земле данных, </a:t>
            </a:r>
            <a:r>
              <a:rPr lang="ru-RU" dirty="0" smtClean="0">
                <a:solidFill>
                  <a:schemeClr val="bg1"/>
                </a:solidFill>
              </a:rPr>
              <a:t>если считать среднюю скорость передачи данных по группировке: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14 </a:t>
            </a:r>
            <a:r>
              <a:rPr lang="ru-RU" dirty="0">
                <a:solidFill>
                  <a:schemeClr val="bg1"/>
                </a:solidFill>
              </a:rPr>
              <a:t>станций * 13 </a:t>
            </a:r>
            <a:r>
              <a:rPr lang="ru-RU" dirty="0" smtClean="0">
                <a:solidFill>
                  <a:schemeClr val="bg1"/>
                </a:solidFill>
              </a:rPr>
              <a:t>полных </a:t>
            </a:r>
            <a:r>
              <a:rPr lang="ru-RU" dirty="0">
                <a:solidFill>
                  <a:schemeClr val="bg1"/>
                </a:solidFill>
              </a:rPr>
              <a:t>суток * 86400 секунд * </a:t>
            </a:r>
            <a:r>
              <a:rPr lang="ru-RU" dirty="0" smtClean="0">
                <a:solidFill>
                  <a:schemeClr val="bg1"/>
                </a:solidFill>
              </a:rPr>
              <a:t>(0.125 * ¼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ru-RU" dirty="0" smtClean="0">
                <a:solidFill>
                  <a:schemeClr val="bg1"/>
                </a:solidFill>
              </a:rPr>
              <a:t>0.03125 * ¾</a:t>
            </a:r>
            <a:r>
              <a:rPr lang="en-US" dirty="0" smtClean="0">
                <a:solidFill>
                  <a:schemeClr val="bg1"/>
                </a:solidFill>
              </a:rPr>
              <a:t>) = 859950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GB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6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результатов </a:t>
            </a:r>
            <a:r>
              <a:rPr lang="ru-RU" dirty="0"/>
              <a:t>(</a:t>
            </a:r>
            <a:r>
              <a:rPr lang="ru-RU" dirty="0" smtClean="0"/>
              <a:t>Стратегия 4)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014335"/>
              </p:ext>
            </p:extLst>
          </p:nvPr>
        </p:nvGraphicFramePr>
        <p:xfrm>
          <a:off x="670192" y="1198083"/>
          <a:ext cx="4750107" cy="3010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68" y="1198083"/>
            <a:ext cx="5715798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2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028184"/>
              </p:ext>
            </p:extLst>
          </p:nvPr>
        </p:nvGraphicFramePr>
        <p:xfrm>
          <a:off x="1134737" y="1231518"/>
          <a:ext cx="10047383" cy="5307402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2200134"/>
                <a:gridCol w="7847249"/>
              </a:tblGrid>
              <a:tr h="52092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Простота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 smtClean="0"/>
                        <a:t>Алгоритм крайне прост для понимания,</a:t>
                      </a:r>
                      <a:r>
                        <a:rPr lang="ru-RU" sz="1400" baseline="0" dirty="0" smtClean="0"/>
                        <a:t> позволяет менять результат путем изменения всего лишь одной стратегии. Наивный вариант показал неплохой результат в </a:t>
                      </a:r>
                      <a:r>
                        <a:rPr lang="en-US" sz="1400" baseline="0" dirty="0" smtClean="0"/>
                        <a:t>~700k </a:t>
                      </a:r>
                      <a:r>
                        <a:rPr lang="ru-RU" sz="1400" baseline="0" dirty="0" smtClean="0"/>
                        <a:t>ГБ данных.</a:t>
                      </a:r>
                      <a:endParaRPr lang="ru-RU" sz="1400" dirty="0"/>
                    </a:p>
                  </a:txBody>
                  <a:tcPr anchor="ctr"/>
                </a:tc>
              </a:tr>
              <a:tr h="52092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Скорость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 smtClean="0"/>
                        <a:t>Время работы алгоритма:</a:t>
                      </a:r>
                      <a:r>
                        <a:rPr lang="ru-RU" sz="1400" baseline="0" dirty="0" smtClean="0"/>
                        <a:t> порядка 1 секунды.</a:t>
                      </a:r>
                      <a:endParaRPr lang="ru-RU" sz="1400" dirty="0"/>
                    </a:p>
                  </a:txBody>
                  <a:tcPr anchor="ctr"/>
                </a:tc>
              </a:tr>
              <a:tr h="52092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Точное решение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 smtClean="0"/>
                        <a:t>Рассмотрев</a:t>
                      </a:r>
                      <a:r>
                        <a:rPr lang="ru-RU" sz="1400" baseline="0" dirty="0" smtClean="0"/>
                        <a:t> все возможные варианты ответвлений (которых порядка триллиона), можно найти самый оптимальный вариант «переключения станций».  Это точное и простое для реализации решение задачи.</a:t>
                      </a:r>
                      <a:endParaRPr lang="ru-RU" sz="1400" dirty="0"/>
                    </a:p>
                  </a:txBody>
                  <a:tcPr anchor="ctr"/>
                </a:tc>
              </a:tr>
              <a:tr h="633422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Практичность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 smtClean="0"/>
                        <a:t>Стратегия</a:t>
                      </a:r>
                      <a:r>
                        <a:rPr lang="ru-RU" sz="1400" baseline="0" dirty="0" smtClean="0"/>
                        <a:t> позволяет легко: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400" baseline="0" dirty="0" smtClean="0"/>
                        <a:t>учесть физические ограничения, например, время переключения станции.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400" baseline="0" dirty="0" smtClean="0"/>
                        <a:t>отдавать приоритет тем или иным спутникам =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ru-RU" sz="1400" baseline="0" dirty="0" smtClean="0"/>
                        <a:t>регионам съемки, что важно для коммерческой эксплуатации системы.</a:t>
                      </a:r>
                      <a:endParaRPr lang="ru-RU" sz="1400" dirty="0"/>
                    </a:p>
                  </a:txBody>
                  <a:tcPr anchor="ctr"/>
                </a:tc>
              </a:tr>
              <a:tr h="141588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Оптимизация системы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 smtClean="0"/>
                        <a:t>Скорость алгоритма позволяет параметризовать</a:t>
                      </a:r>
                      <a:r>
                        <a:rPr lang="ru-RU" sz="1400" baseline="0" dirty="0" smtClean="0"/>
                        <a:t> стратегии и оптимизировать систему градиентным спуском. Например: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400" baseline="0" dirty="0" smtClean="0"/>
                        <a:t>можно отыскать оптимальное положение новой станции на южном полушарии для увеличения утилизации системы.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400" baseline="0" dirty="0" smtClean="0"/>
                        <a:t>оптимизировать конфигурацию группировки по типовому составу.</a:t>
                      </a:r>
                    </a:p>
                  </a:txBody>
                  <a:tcPr anchor="ctr"/>
                </a:tc>
              </a:tr>
              <a:tr h="53984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Реализация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 smtClean="0"/>
                        <a:t>С++17, без</a:t>
                      </a:r>
                      <a:r>
                        <a:rPr lang="ru-RU" sz="1400" baseline="0" dirty="0" smtClean="0"/>
                        <a:t> каких-либо сторонних зависимостей, простая архитектура библиотеки.</a:t>
                      </a:r>
                      <a:endParaRPr lang="ru-RU" sz="1400" dirty="0"/>
                    </a:p>
                  </a:txBody>
                  <a:tcPr anchor="ctr"/>
                </a:tc>
              </a:tr>
              <a:tr h="633422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787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 smtClean="0"/>
                        <a:t>Время до первого переполненного спутника:        </a:t>
                      </a:r>
                      <a:r>
                        <a:rPr lang="ru-RU" sz="1400" dirty="0" smtClean="0"/>
                        <a:t>1920</a:t>
                      </a:r>
                      <a:r>
                        <a:rPr lang="ru-RU" sz="1400" baseline="0" dirty="0" smtClean="0"/>
                        <a:t> минут</a:t>
                      </a:r>
                      <a:endParaRPr lang="ru-RU" sz="1400" dirty="0" smtClean="0"/>
                    </a:p>
                    <a:p>
                      <a:pPr algn="l"/>
                      <a:r>
                        <a:rPr lang="ru-RU" sz="1400" dirty="0" smtClean="0"/>
                        <a:t>Суммарный</a:t>
                      </a:r>
                      <a:r>
                        <a:rPr lang="ru-RU" sz="1400" baseline="0" dirty="0" smtClean="0"/>
                        <a:t> объем переданных данных:                </a:t>
                      </a:r>
                      <a:r>
                        <a:rPr lang="ru-RU" sz="1400" dirty="0" smtClean="0"/>
                        <a:t>807056 ГБ</a:t>
                      </a:r>
                      <a:endParaRPr lang="ru-RU" sz="1400" baseline="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860689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1443</TotalTime>
  <Words>725</Words>
  <Application>Microsoft Office PowerPoint</Application>
  <PresentationFormat>Широкоэкранный</PresentationFormat>
  <Paragraphs>119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微软雅黑</vt:lpstr>
      <vt:lpstr>Amatic SC</vt:lpstr>
      <vt:lpstr>Arial</vt:lpstr>
      <vt:lpstr>Calibri</vt:lpstr>
      <vt:lpstr>Courier New</vt:lpstr>
      <vt:lpstr>Helvetica</vt:lpstr>
      <vt:lpstr>Montserrat</vt:lpstr>
      <vt:lpstr>Для Академия инноваторов 16_9</vt:lpstr>
      <vt:lpstr>Uniorb</vt:lpstr>
      <vt:lpstr>Uniorb</vt:lpstr>
      <vt:lpstr>Общая идея</vt:lpstr>
      <vt:lpstr>Стратегия</vt:lpstr>
      <vt:lpstr>Варианты стратегии</vt:lpstr>
      <vt:lpstr>Результаты</vt:lpstr>
      <vt:lpstr>Оценка результатов (Стратегия 4)</vt:lpstr>
      <vt:lpstr>Оценка результатов (Стратегия 4)</vt:lpstr>
      <vt:lpstr>Резюме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Shaykhutdinov A.R.</cp:lastModifiedBy>
  <cp:revision>107</cp:revision>
  <dcterms:created xsi:type="dcterms:W3CDTF">2023-05-15T07:36:23Z</dcterms:created>
  <dcterms:modified xsi:type="dcterms:W3CDTF">2023-06-10T13:39:28Z</dcterms:modified>
</cp:coreProperties>
</file>